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1" r:id="rId3"/>
    <p:sldId id="257" r:id="rId4"/>
    <p:sldId id="262" r:id="rId5"/>
    <p:sldId id="258" r:id="rId6"/>
    <p:sldId id="259" r:id="rId7"/>
    <p:sldId id="260" r:id="rId8"/>
    <p:sldId id="267" r:id="rId9"/>
    <p:sldId id="268" r:id="rId10"/>
    <p:sldId id="261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40000"/>
              <a:lumOff val="60000"/>
            </a:schemeClr>
          </a:solidFill>
          <a:ln w="25400" cmpd="thinThick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PARTICIPATION DE LA SOCIETE </a:t>
            </a:r>
            <a:r>
              <a:rPr lang="fr-FR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CIVILE TOGOLAISE AUX </a:t>
            </a:r>
            <a:r>
              <a:rPr lang="fr-FR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ACTIVITES MINIERES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09236" y="4468157"/>
            <a:ext cx="3421826" cy="12398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dirty="0" smtClean="0">
                <a:latin typeface="Calisto MT" panose="02040603050505030304" pitchFamily="18" charset="0"/>
              </a:rPr>
              <a:t>Présenté par </a:t>
            </a:r>
            <a:r>
              <a:rPr lang="fr-FR" dirty="0" err="1" smtClean="0">
                <a:latin typeface="Calisto MT" panose="02040603050505030304" pitchFamily="18" charset="0"/>
              </a:rPr>
              <a:t>Elorm</a:t>
            </a:r>
            <a:r>
              <a:rPr lang="fr-FR" dirty="0" smtClean="0">
                <a:latin typeface="Calisto MT" panose="02040603050505030304" pitchFamily="18" charset="0"/>
              </a:rPr>
              <a:t> </a:t>
            </a:r>
            <a:r>
              <a:rPr lang="fr-FR" dirty="0" err="1" smtClean="0">
                <a:latin typeface="Calisto MT" panose="02040603050505030304" pitchFamily="18" charset="0"/>
              </a:rPr>
              <a:t>Kokou</a:t>
            </a:r>
            <a:r>
              <a:rPr lang="fr-FR" dirty="0">
                <a:latin typeface="Calisto MT" panose="02040603050505030304" pitchFamily="18" charset="0"/>
              </a:rPr>
              <a:t> </a:t>
            </a:r>
            <a:r>
              <a:rPr lang="fr-FR" dirty="0" smtClean="0">
                <a:latin typeface="Calisto MT" panose="02040603050505030304" pitchFamily="18" charset="0"/>
              </a:rPr>
              <a:t>AMEGADZE, </a:t>
            </a:r>
          </a:p>
          <a:p>
            <a:pPr algn="l"/>
            <a:r>
              <a:rPr lang="fr-FR" dirty="0" smtClean="0">
                <a:latin typeface="Calisto MT" panose="02040603050505030304" pitchFamily="18" charset="0"/>
              </a:rPr>
              <a:t>Membre du Comité de Pilotage de l’ITIE Togo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0" y="185317"/>
            <a:ext cx="1772471" cy="8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18897" y="2417380"/>
            <a:ext cx="9553903" cy="1933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II.	CONTRAINTES ET PERSPECTIVES </a:t>
            </a:r>
            <a:r>
              <a:rPr lang="fr-FR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CORRELES A </a:t>
            </a:r>
            <a:r>
              <a:rPr lang="fr-FR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LA PARTICIPATION DE LA SOCIETE CIVILE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0" y="117677"/>
            <a:ext cx="177409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121" y="1187616"/>
            <a:ext cx="5681920" cy="5465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>
                <a:latin typeface="Calisto MT" panose="02040603050505030304" pitchFamily="18" charset="0"/>
              </a:rPr>
              <a:t>-</a:t>
            </a:r>
            <a:r>
              <a:rPr lang="fr-FR" dirty="0">
                <a:latin typeface="Calisto MT" panose="02040603050505030304" pitchFamily="18" charset="0"/>
              </a:rPr>
              <a:t>	Manque de financement pour les projets d’extension de la dissémination des rapports ITIE et pour assurer la redevabilité au sein du collège. </a:t>
            </a:r>
          </a:p>
          <a:p>
            <a:pPr algn="just"/>
            <a:r>
              <a:rPr lang="fr-FR" dirty="0">
                <a:latin typeface="Calisto MT" panose="02040603050505030304" pitchFamily="18" charset="0"/>
              </a:rPr>
              <a:t>-	Problème de calendrier s’agissant de certaines réunions. </a:t>
            </a:r>
            <a:endParaRPr lang="fr-FR" dirty="0" smtClean="0">
              <a:latin typeface="Calisto MT" panose="02040603050505030304" pitchFamily="18" charset="0"/>
            </a:endParaRPr>
          </a:p>
          <a:p>
            <a:pPr lvl="0" algn="just"/>
            <a:endParaRPr lang="fr-FR" sz="200" dirty="0" smtClean="0">
              <a:latin typeface="Calisto MT" panose="02040603050505030304" pitchFamily="18" charset="0"/>
            </a:endParaRPr>
          </a:p>
          <a:p>
            <a:pPr lvl="0" algn="just"/>
            <a:endParaRPr lang="fr-FR" sz="1200" dirty="0" smtClean="0">
              <a:latin typeface="Calisto MT" panose="02040603050505030304" pitchFamily="18" charset="0"/>
            </a:endParaRPr>
          </a:p>
          <a:p>
            <a:pPr lvl="0" algn="just"/>
            <a:endParaRPr lang="fr-FR" dirty="0" smtClean="0">
              <a:latin typeface="Calisto MT" panose="02040603050505030304" pitchFamily="18" charset="0"/>
            </a:endParaRPr>
          </a:p>
          <a:p>
            <a:pPr lvl="0" algn="just"/>
            <a:r>
              <a:rPr lang="fr-FR" dirty="0" smtClean="0">
                <a:latin typeface="Calisto MT" panose="02040603050505030304" pitchFamily="18" charset="0"/>
              </a:rPr>
              <a:t>Afin </a:t>
            </a:r>
            <a:r>
              <a:rPr lang="fr-FR" dirty="0">
                <a:latin typeface="Calisto MT" panose="02040603050505030304" pitchFamily="18" charset="0"/>
              </a:rPr>
              <a:t>de maintenir la participation de la société civile, les nouveaux représentants </a:t>
            </a:r>
            <a:r>
              <a:rPr lang="fr-FR" dirty="0" smtClean="0">
                <a:latin typeface="Calisto MT" panose="02040603050505030304" pitchFamily="18" charset="0"/>
              </a:rPr>
              <a:t>des OSC </a:t>
            </a:r>
            <a:r>
              <a:rPr lang="fr-FR" dirty="0">
                <a:latin typeface="Calisto MT" panose="02040603050505030304" pitchFamily="18" charset="0"/>
              </a:rPr>
              <a:t>pour le mandat prochain ont été élus, en octobre dernier, ensemble avec leurs suppléants </a:t>
            </a:r>
            <a:r>
              <a:rPr lang="fr-FR" dirty="0" smtClean="0">
                <a:latin typeface="Calisto MT" panose="02040603050505030304" pitchFamily="18" charset="0"/>
              </a:rPr>
              <a:t>avec une plus grande représentativité de femmes (nouveauté</a:t>
            </a:r>
            <a:r>
              <a:rPr lang="fr-FR" dirty="0">
                <a:latin typeface="Calisto MT" panose="02040603050505030304" pitchFamily="18" charset="0"/>
              </a:rPr>
              <a:t>), </a:t>
            </a:r>
          </a:p>
          <a:p>
            <a:pPr lvl="0" algn="just"/>
            <a:r>
              <a:rPr lang="fr-FR" dirty="0">
                <a:latin typeface="Calisto MT" panose="02040603050505030304" pitchFamily="18" charset="0"/>
              </a:rPr>
              <a:t>Le nouveau C</a:t>
            </a:r>
            <a:r>
              <a:rPr lang="fr-FR" dirty="0" smtClean="0">
                <a:latin typeface="Calisto MT" panose="02040603050505030304" pitchFamily="18" charset="0"/>
              </a:rPr>
              <a:t>ollège </a:t>
            </a:r>
            <a:r>
              <a:rPr lang="fr-FR" dirty="0">
                <a:latin typeface="Calisto MT" panose="02040603050505030304" pitchFamily="18" charset="0"/>
              </a:rPr>
              <a:t>de la société civile compte 13 membres avec à sa tête un président (nouveauté), </a:t>
            </a:r>
          </a:p>
          <a:p>
            <a:pPr lvl="0" algn="just"/>
            <a:r>
              <a:rPr lang="fr-FR" dirty="0">
                <a:latin typeface="Calisto MT" panose="02040603050505030304" pitchFamily="18" charset="0"/>
              </a:rPr>
              <a:t>Les membres du CNS et du CP devront régulièrement rendre compte au Collège (nouveauté),</a:t>
            </a:r>
          </a:p>
          <a:p>
            <a:pPr lvl="0" algn="just"/>
            <a:r>
              <a:rPr lang="fr-FR" dirty="0">
                <a:latin typeface="Calisto MT" panose="02040603050505030304" pitchFamily="18" charset="0"/>
              </a:rPr>
              <a:t>Nous recherchons des appuis financiers pour soutenir les activités de la société </a:t>
            </a:r>
            <a:r>
              <a:rPr lang="fr-FR" dirty="0" smtClean="0">
                <a:latin typeface="Calisto MT" panose="02040603050505030304" pitchFamily="18" charset="0"/>
              </a:rPr>
              <a:t>civile, notamment l’organisation d’émissions radio et télé, la vulgarisation des rapports ITIE dans des espaces publics.  </a:t>
            </a:r>
            <a:endParaRPr lang="fr-FR" dirty="0">
              <a:latin typeface="Calisto MT" panose="02040603050505030304" pitchFamily="18" charset="0"/>
            </a:endParaRPr>
          </a:p>
          <a:p>
            <a:endParaRPr lang="fr-FR" dirty="0">
              <a:latin typeface="Calisto MT" panose="02040603050505030304" pitchFamily="18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1" y="138698"/>
            <a:ext cx="1774090" cy="883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490" y="449674"/>
            <a:ext cx="3060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A.	DEFIS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490" y="2487588"/>
            <a:ext cx="3434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B. </a:t>
            </a:r>
            <a:r>
              <a:rPr lang="fr-FR" sz="2800" b="1" dirty="0"/>
              <a:t>PERSPECTIVES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052" y="2046487"/>
            <a:ext cx="4367070" cy="26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6856" y="2263140"/>
            <a:ext cx="7312914" cy="3956947"/>
          </a:xfrm>
        </p:spPr>
        <p:txBody>
          <a:bodyPr/>
          <a:lstStyle/>
          <a:p>
            <a:r>
              <a:rPr lang="fr-FR" dirty="0" smtClean="0">
                <a:latin typeface="Calisto MT" panose="02040603050505030304" pitchFamily="18" charset="0"/>
              </a:rPr>
              <a:t>L’avènement </a:t>
            </a:r>
            <a:r>
              <a:rPr lang="fr-FR" dirty="0">
                <a:latin typeface="Calisto MT" panose="02040603050505030304" pitchFamily="18" charset="0"/>
              </a:rPr>
              <a:t>de l’ITIE a favorisé la pacification de la gouvernance minière au Togo. </a:t>
            </a:r>
            <a:endParaRPr lang="fr-FR" dirty="0" smtClean="0">
              <a:latin typeface="Calisto MT" panose="02040603050505030304" pitchFamily="18" charset="0"/>
            </a:endParaRPr>
          </a:p>
          <a:p>
            <a:endParaRPr lang="fr-FR" sz="1100" dirty="0" smtClean="0">
              <a:latin typeface="Calisto MT" panose="02040603050505030304" pitchFamily="18" charset="0"/>
            </a:endParaRPr>
          </a:p>
          <a:p>
            <a:r>
              <a:rPr lang="fr-FR" dirty="0" smtClean="0">
                <a:latin typeface="Calisto MT" panose="02040603050505030304" pitchFamily="18" charset="0"/>
              </a:rPr>
              <a:t>Les </a:t>
            </a:r>
            <a:r>
              <a:rPr lang="fr-FR" dirty="0">
                <a:latin typeface="Calisto MT" panose="02040603050505030304" pitchFamily="18" charset="0"/>
              </a:rPr>
              <a:t>populations ont accès aux ristournes et autres contributions des industries extractives au développement local et régional. </a:t>
            </a:r>
            <a:endParaRPr lang="fr-FR" dirty="0" smtClean="0">
              <a:latin typeface="Calisto MT" panose="02040603050505030304" pitchFamily="18" charset="0"/>
            </a:endParaRPr>
          </a:p>
          <a:p>
            <a:endParaRPr lang="fr-FR" sz="1100" dirty="0">
              <a:latin typeface="Calisto MT" panose="02040603050505030304" pitchFamily="18" charset="0"/>
            </a:endParaRPr>
          </a:p>
          <a:p>
            <a:r>
              <a:rPr lang="fr-FR" dirty="0" smtClean="0">
                <a:latin typeface="Calisto MT" panose="02040603050505030304" pitchFamily="18" charset="0"/>
              </a:rPr>
              <a:t>La </a:t>
            </a:r>
            <a:r>
              <a:rPr lang="fr-FR" dirty="0">
                <a:latin typeface="Calisto MT" panose="02040603050505030304" pitchFamily="18" charset="0"/>
              </a:rPr>
              <a:t>mise en œuvre de l’ITIE ne peut être efficace que si  toutes les parties prenantes sont engagées. Il s’agit d’une chaine dont aucun maillon ne doit manquer, fut-il celui de la société civile.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82454" y="1059934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CONCLUSION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8" y="169841"/>
            <a:ext cx="176799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8074" y="1923340"/>
            <a:ext cx="7729728" cy="3101983"/>
          </a:xfrm>
          <a:solidFill>
            <a:schemeClr val="accent5">
              <a:alpha val="50000"/>
            </a:schemeClr>
          </a:solidFill>
          <a:ln cmpd="thinThick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sz="4800" dirty="0" smtClean="0"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fr-FR" sz="80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MERCI</a:t>
            </a:r>
            <a:endParaRPr lang="fr-FR" sz="80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2" y="149207"/>
            <a:ext cx="177409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5219" y="1544968"/>
            <a:ext cx="7729728" cy="4971446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fr-FR" b="1" dirty="0" smtClean="0"/>
              <a:t>	</a:t>
            </a:r>
            <a:r>
              <a:rPr lang="fr-FR" sz="1800" b="1" dirty="0" smtClean="0"/>
              <a:t>INTRODUCTION </a:t>
            </a:r>
          </a:p>
          <a:p>
            <a:endParaRPr lang="fr-FR" sz="800" b="1" dirty="0"/>
          </a:p>
          <a:p>
            <a:r>
              <a:rPr lang="fr-FR" b="1" dirty="0" smtClean="0"/>
              <a:t>I. 	PARTICIPATION </a:t>
            </a:r>
            <a:r>
              <a:rPr lang="fr-FR" b="1" dirty="0"/>
              <a:t>DE LA SOCIETE CIVILE AUX ACTIVITES </a:t>
            </a:r>
            <a:r>
              <a:rPr lang="fr-FR" b="1" dirty="0" smtClean="0"/>
              <a:t>	MINIERES</a:t>
            </a:r>
            <a:endParaRPr lang="fr-FR" b="1" dirty="0"/>
          </a:p>
          <a:p>
            <a:r>
              <a:rPr lang="fr-FR" i="1" dirty="0"/>
              <a:t>A.	PARTICIPATION AU SEIN DES ORGANES DE MISE EN </a:t>
            </a:r>
            <a:r>
              <a:rPr lang="fr-FR" i="1" dirty="0" smtClean="0"/>
              <a:t>ŒUVRE</a:t>
            </a:r>
          </a:p>
          <a:p>
            <a:pPr lvl="0"/>
            <a:r>
              <a:rPr lang="fr-FR" i="1" dirty="0" smtClean="0"/>
              <a:t>B.</a:t>
            </a:r>
            <a:r>
              <a:rPr lang="fr-FR" i="1" dirty="0"/>
              <a:t>	PARTICIPATION AUX ACTIVITES DE TERRAIN </a:t>
            </a:r>
            <a:endParaRPr lang="fr-FR" i="1" dirty="0" smtClean="0"/>
          </a:p>
          <a:p>
            <a:pPr lvl="0"/>
            <a:endParaRPr lang="fr-FR" sz="1000" i="1" dirty="0"/>
          </a:p>
          <a:p>
            <a:pPr lvl="0"/>
            <a:r>
              <a:rPr lang="fr-FR" b="1" dirty="0" smtClean="0"/>
              <a:t>II</a:t>
            </a:r>
            <a:r>
              <a:rPr lang="fr-FR" b="1" dirty="0"/>
              <a:t>.	CONTRAINTES </a:t>
            </a:r>
            <a:r>
              <a:rPr lang="fr-FR" b="1" dirty="0" smtClean="0"/>
              <a:t>ET PERSPECTIVES  CORRELEES A </a:t>
            </a:r>
            <a:r>
              <a:rPr lang="fr-FR" b="1" dirty="0"/>
              <a:t>LA </a:t>
            </a:r>
            <a:r>
              <a:rPr lang="fr-FR" b="1" dirty="0" smtClean="0"/>
              <a:t>	PARTICIPATION </a:t>
            </a:r>
            <a:r>
              <a:rPr lang="fr-FR" b="1" dirty="0"/>
              <a:t>DE LA </a:t>
            </a:r>
            <a:r>
              <a:rPr lang="fr-FR" b="1" dirty="0" smtClean="0"/>
              <a:t>SOCIETE </a:t>
            </a:r>
            <a:r>
              <a:rPr lang="fr-FR" b="1" dirty="0"/>
              <a:t>CIVILE </a:t>
            </a:r>
          </a:p>
          <a:p>
            <a:pPr lvl="0"/>
            <a:r>
              <a:rPr lang="fr-FR" i="1" dirty="0"/>
              <a:t>A.	DEFIS </a:t>
            </a:r>
            <a:endParaRPr lang="fr-FR" i="1" dirty="0" smtClean="0"/>
          </a:p>
          <a:p>
            <a:r>
              <a:rPr lang="fr-FR" i="1" dirty="0" smtClean="0"/>
              <a:t>B.	PERSPECTIVES</a:t>
            </a:r>
            <a:r>
              <a:rPr lang="fr-FR" b="1" dirty="0" smtClean="0"/>
              <a:t> </a:t>
            </a:r>
          </a:p>
          <a:p>
            <a:endParaRPr lang="fr-FR" sz="900" b="1" dirty="0" smtClean="0"/>
          </a:p>
          <a:p>
            <a:pPr lvl="3"/>
            <a:r>
              <a:rPr lang="fr-FR" sz="1800" b="1" dirty="0" smtClean="0"/>
              <a:t>CONCLUSION </a:t>
            </a:r>
            <a:endParaRPr lang="fr-FR" sz="1800" dirty="0"/>
          </a:p>
          <a:p>
            <a:pPr lvl="0"/>
            <a:endParaRPr lang="fr-FR" b="1" dirty="0"/>
          </a:p>
          <a:p>
            <a:endParaRPr lang="fr-FR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5507537" y="669299"/>
            <a:ext cx="1582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/>
              <a:t>PLAN </a:t>
            </a: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33149"/>
            <a:ext cx="176799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317" y="1356165"/>
            <a:ext cx="5777746" cy="538830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sto MT" panose="02040603050505030304" pitchFamily="18" charset="0"/>
              </a:rPr>
              <a:t>Le </a:t>
            </a:r>
            <a:r>
              <a:rPr lang="fr-FR" dirty="0">
                <a:latin typeface="Calisto MT" panose="02040603050505030304" pitchFamily="18" charset="0"/>
              </a:rPr>
              <a:t>Togo </a:t>
            </a:r>
            <a:r>
              <a:rPr lang="fr-FR" dirty="0" smtClean="0">
                <a:latin typeface="Calisto MT" panose="02040603050505030304" pitchFamily="18" charset="0"/>
              </a:rPr>
              <a:t>a </a:t>
            </a:r>
            <a:r>
              <a:rPr lang="fr-FR" dirty="0">
                <a:latin typeface="Calisto MT" panose="02040603050505030304" pitchFamily="18" charset="0"/>
              </a:rPr>
              <a:t>adhéré </a:t>
            </a:r>
            <a:r>
              <a:rPr lang="fr-FR" dirty="0" smtClean="0">
                <a:latin typeface="Calisto MT" panose="02040603050505030304" pitchFamily="18" charset="0"/>
              </a:rPr>
              <a:t>à l’ITIE en 2010, </a:t>
            </a:r>
            <a:r>
              <a:rPr lang="fr-FR" dirty="0">
                <a:latin typeface="Calisto MT" panose="02040603050505030304" pitchFamily="18" charset="0"/>
              </a:rPr>
              <a:t>et a obtenu le statut de pays conforme le 22 mai 2013.</a:t>
            </a:r>
          </a:p>
          <a:p>
            <a:r>
              <a:rPr lang="fr-FR" dirty="0">
                <a:latin typeface="Calisto MT" panose="02040603050505030304" pitchFamily="18" charset="0"/>
              </a:rPr>
              <a:t>L’exploitation minière met en jeu le secteur privé (qui exploite les ressources) et l’Administration publique qui gère les revenus dans l’intérêt national</a:t>
            </a:r>
            <a:r>
              <a:rPr lang="fr-FR" dirty="0" smtClean="0">
                <a:latin typeface="Calisto MT" panose="02040603050505030304" pitchFamily="18" charset="0"/>
              </a:rPr>
              <a:t>.</a:t>
            </a:r>
          </a:p>
          <a:p>
            <a:r>
              <a:rPr lang="fr-FR" dirty="0" smtClean="0">
                <a:latin typeface="Calisto MT" panose="02040603050505030304" pitchFamily="18" charset="0"/>
              </a:rPr>
              <a:t>Le </a:t>
            </a:r>
            <a:r>
              <a:rPr lang="fr-FR" dirty="0">
                <a:latin typeface="Calisto MT" panose="02040603050505030304" pitchFamily="18" charset="0"/>
              </a:rPr>
              <a:t>rôle de la société civile dans l’ITIE </a:t>
            </a:r>
            <a:r>
              <a:rPr lang="fr-FR" dirty="0" smtClean="0">
                <a:latin typeface="Calisto MT" panose="02040603050505030304" pitchFamily="18" charset="0"/>
              </a:rPr>
              <a:t>est de permettre </a:t>
            </a:r>
            <a:r>
              <a:rPr lang="fr-FR" dirty="0">
                <a:latin typeface="Calisto MT" panose="02040603050505030304" pitchFamily="18" charset="0"/>
              </a:rPr>
              <a:t>aux populations de s’assurer de la transparence du processus à travers la redevabilité, selon les principes de la Norme ITIE.  </a:t>
            </a:r>
          </a:p>
          <a:p>
            <a:r>
              <a:rPr lang="fr-FR" dirty="0" smtClean="0">
                <a:latin typeface="Calisto MT" panose="02040603050505030304" pitchFamily="18" charset="0"/>
              </a:rPr>
              <a:t>Comment se traduit alors la </a:t>
            </a:r>
            <a:r>
              <a:rPr lang="fr-FR" dirty="0">
                <a:latin typeface="Calisto MT" panose="02040603050505030304" pitchFamily="18" charset="0"/>
              </a:rPr>
              <a:t>participation de la société civile aux activités </a:t>
            </a:r>
            <a:r>
              <a:rPr lang="fr-FR" dirty="0" smtClean="0">
                <a:latin typeface="Calisto MT" panose="02040603050505030304" pitchFamily="18" charset="0"/>
              </a:rPr>
              <a:t>minières?</a:t>
            </a:r>
            <a:endParaRPr lang="fr-FR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Calisto MT" panose="02040603050505030304" pitchFamily="18" charset="0"/>
              </a:rPr>
              <a:t>Pour répondre à cette question, nous aborderons tour </a:t>
            </a:r>
            <a:r>
              <a:rPr lang="fr-FR" dirty="0">
                <a:latin typeface="Calisto MT" panose="02040603050505030304" pitchFamily="18" charset="0"/>
              </a:rPr>
              <a:t>à tour la </a:t>
            </a:r>
            <a:r>
              <a:rPr lang="fr-FR" b="1" dirty="0" smtClean="0">
                <a:latin typeface="Calisto MT" panose="02040603050505030304" pitchFamily="18" charset="0"/>
              </a:rPr>
              <a:t>participation de la société civile aux activités minières </a:t>
            </a:r>
            <a:r>
              <a:rPr lang="fr-FR" dirty="0" smtClean="0">
                <a:latin typeface="Calisto MT" panose="02040603050505030304" pitchFamily="18" charset="0"/>
              </a:rPr>
              <a:t>(I) et </a:t>
            </a:r>
            <a:r>
              <a:rPr lang="fr-FR" b="1" dirty="0" smtClean="0">
                <a:latin typeface="Calisto MT" panose="02040603050505030304" pitchFamily="18" charset="0"/>
              </a:rPr>
              <a:t>contraintes</a:t>
            </a:r>
            <a:r>
              <a:rPr lang="fr-FR" dirty="0" smtClean="0">
                <a:latin typeface="Calisto MT" panose="02040603050505030304" pitchFamily="18" charset="0"/>
              </a:rPr>
              <a:t> </a:t>
            </a:r>
            <a:r>
              <a:rPr lang="fr-FR" b="1" dirty="0" smtClean="0">
                <a:latin typeface="Calisto MT" panose="02040603050505030304" pitchFamily="18" charset="0"/>
              </a:rPr>
              <a:t>et perspectives corrélées à la participation de la société civile  </a:t>
            </a:r>
            <a:r>
              <a:rPr lang="fr-FR" dirty="0" smtClean="0">
                <a:latin typeface="Calisto MT" panose="02040603050505030304" pitchFamily="18" charset="0"/>
              </a:rPr>
              <a:t>(II).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121351" y="648278"/>
            <a:ext cx="2924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/>
              <a:t>Introduction </a:t>
            </a:r>
            <a:endParaRPr lang="fr-FR" sz="4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7" y="195002"/>
            <a:ext cx="1774090" cy="8839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393" y="3645148"/>
            <a:ext cx="3992848" cy="26618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37" y="904993"/>
            <a:ext cx="3964804" cy="26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4630" y="2691569"/>
            <a:ext cx="7094483" cy="1597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PARTICIPATION AU SEIN DES ORGANES DE MISE EN ŒUVRE  </a:t>
            </a:r>
          </a:p>
          <a:p>
            <a:pPr algn="ctr"/>
            <a:r>
              <a:rPr lang="fr-FR" b="1" dirty="0"/>
              <a:t> 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5" y="198081"/>
            <a:ext cx="177409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9821" y="1450836"/>
            <a:ext cx="6368349" cy="506557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fr-FR" dirty="0" smtClean="0">
              <a:latin typeface="Calisto MT" panose="02040603050505030304" pitchFamily="18" charset="0"/>
            </a:endParaRPr>
          </a:p>
          <a:p>
            <a:pPr algn="just"/>
            <a:r>
              <a:rPr lang="fr-FR" dirty="0" smtClean="0">
                <a:latin typeface="Calisto MT" panose="02040603050505030304" pitchFamily="18" charset="0"/>
              </a:rPr>
              <a:t>Le </a:t>
            </a:r>
            <a:r>
              <a:rPr lang="fr-FR" dirty="0">
                <a:latin typeface="Calisto MT" panose="02040603050505030304" pitchFamily="18" charset="0"/>
              </a:rPr>
              <a:t>décret N°2010-024/PR du 30 mars 2010 portant création, attributions, composition et fonctionnement des organes de mise en œuvre de l’ITIE précise en son article 3 que la société civile se fait représenter par un membre au Conseil national de supervision (CNS) et en son article 12 par 4 représentants au Comité de pilotage </a:t>
            </a:r>
            <a:r>
              <a:rPr lang="fr-FR" dirty="0" smtClean="0">
                <a:latin typeface="Calisto MT" panose="02040603050505030304" pitchFamily="18" charset="0"/>
              </a:rPr>
              <a:t>(CP).</a:t>
            </a:r>
          </a:p>
          <a:p>
            <a:pPr lvl="0"/>
            <a:endParaRPr lang="fr-FR" sz="1300" b="1" i="1" dirty="0" smtClean="0">
              <a:solidFill>
                <a:schemeClr val="tx1"/>
              </a:solidFill>
            </a:endParaRPr>
          </a:p>
          <a:p>
            <a:pPr lvl="0"/>
            <a:r>
              <a:rPr lang="fr-FR" sz="1900" b="1" i="1" dirty="0" smtClean="0">
                <a:solidFill>
                  <a:schemeClr val="tx1"/>
                </a:solidFill>
              </a:rPr>
              <a:t>A- </a:t>
            </a:r>
            <a:r>
              <a:rPr lang="fr-FR" sz="1900" b="1" i="1" dirty="0">
                <a:solidFill>
                  <a:schemeClr val="tx1"/>
                </a:solidFill>
              </a:rPr>
              <a:t>IMPLICATION DANS LE CONSEIL NATIONAL DE SUPERVISION (CNS) </a:t>
            </a:r>
          </a:p>
          <a:p>
            <a:pPr marL="0" indent="0">
              <a:buNone/>
            </a:pPr>
            <a:r>
              <a:rPr lang="fr-FR" sz="2200" b="1" i="1" dirty="0" smtClean="0">
                <a:solidFill>
                  <a:schemeClr val="tx1"/>
                </a:solidFill>
              </a:rPr>
              <a:t>   1.  Mission </a:t>
            </a:r>
            <a:r>
              <a:rPr lang="fr-FR" sz="2200" b="1" i="1" dirty="0">
                <a:solidFill>
                  <a:schemeClr val="tx1"/>
                </a:solidFill>
              </a:rPr>
              <a:t>du CNS</a:t>
            </a:r>
            <a:r>
              <a:rPr lang="fr-FR" sz="2200" i="1" dirty="0">
                <a:solidFill>
                  <a:schemeClr val="tx1"/>
                </a:solidFill>
              </a:rPr>
              <a:t> </a:t>
            </a:r>
          </a:p>
          <a:p>
            <a:r>
              <a:rPr lang="fr-FR" dirty="0">
                <a:latin typeface="Calisto MT" panose="02040603050505030304" pitchFamily="18" charset="0"/>
              </a:rPr>
              <a:t>Le décret précité, en son article 2, attribue 6 missions au CNS dont : </a:t>
            </a:r>
          </a:p>
          <a:p>
            <a:r>
              <a:rPr lang="fr-FR" dirty="0" smtClean="0">
                <a:latin typeface="Calisto MT" panose="02040603050505030304" pitchFamily="18" charset="0"/>
              </a:rPr>
              <a:t>-	La </a:t>
            </a:r>
            <a:r>
              <a:rPr lang="fr-FR" dirty="0">
                <a:latin typeface="Calisto MT" panose="02040603050505030304" pitchFamily="18" charset="0"/>
              </a:rPr>
              <a:t>définition des grandes orientations politiques et </a:t>
            </a:r>
            <a:r>
              <a:rPr lang="fr-FR" dirty="0" smtClean="0">
                <a:latin typeface="Calisto MT" panose="02040603050505030304" pitchFamily="18" charset="0"/>
              </a:rPr>
              <a:t>	stratégiques </a:t>
            </a:r>
            <a:r>
              <a:rPr lang="fr-FR" dirty="0">
                <a:latin typeface="Calisto MT" panose="02040603050505030304" pitchFamily="18" charset="0"/>
              </a:rPr>
              <a:t>de l’ITIE ;</a:t>
            </a:r>
          </a:p>
          <a:p>
            <a:r>
              <a:rPr lang="fr-FR" dirty="0" smtClean="0">
                <a:latin typeface="Calisto MT" panose="02040603050505030304" pitchFamily="18" charset="0"/>
              </a:rPr>
              <a:t>-	La </a:t>
            </a:r>
            <a:r>
              <a:rPr lang="fr-FR" dirty="0">
                <a:latin typeface="Calisto MT" panose="02040603050505030304" pitchFamily="18" charset="0"/>
              </a:rPr>
              <a:t>supervision du processus d’élaboration et de mise en </a:t>
            </a:r>
            <a:r>
              <a:rPr lang="fr-FR" dirty="0" smtClean="0">
                <a:latin typeface="Calisto MT" panose="02040603050505030304" pitchFamily="18" charset="0"/>
              </a:rPr>
              <a:t>	œuvre </a:t>
            </a:r>
            <a:r>
              <a:rPr lang="fr-FR" dirty="0">
                <a:latin typeface="Calisto MT" panose="02040603050505030304" pitchFamily="18" charset="0"/>
              </a:rPr>
              <a:t>de l’ITIE ;</a:t>
            </a:r>
          </a:p>
          <a:p>
            <a:r>
              <a:rPr lang="fr-FR" dirty="0" smtClean="0">
                <a:latin typeface="Calisto MT" panose="02040603050505030304" pitchFamily="18" charset="0"/>
              </a:rPr>
              <a:t>-	La </a:t>
            </a:r>
            <a:r>
              <a:rPr lang="fr-FR" dirty="0">
                <a:latin typeface="Calisto MT" panose="02040603050505030304" pitchFamily="18" charset="0"/>
              </a:rPr>
              <a:t>résolution d’éventuels blocages de la mise en œuvre </a:t>
            </a:r>
            <a:r>
              <a:rPr lang="fr-FR" dirty="0" smtClean="0">
                <a:latin typeface="Calisto MT" panose="02040603050505030304" pitchFamily="18" charset="0"/>
              </a:rPr>
              <a:t>	de </a:t>
            </a:r>
            <a:r>
              <a:rPr lang="fr-FR" dirty="0">
                <a:latin typeface="Calisto MT" panose="02040603050505030304" pitchFamily="18" charset="0"/>
              </a:rPr>
              <a:t>l’ITIE.</a:t>
            </a:r>
          </a:p>
          <a:p>
            <a:endParaRPr lang="fr-FR" sz="2400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4570" y="742949"/>
            <a:ext cx="763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PARTICIPATION AU SEIN DES ORGANES DE </a:t>
            </a:r>
            <a:endParaRPr lang="fr-FR" sz="2000" b="1" dirty="0" smtClean="0"/>
          </a:p>
          <a:p>
            <a:r>
              <a:rPr lang="fr-FR" sz="2000" b="1" dirty="0" smtClean="0"/>
              <a:t>MISE </a:t>
            </a:r>
            <a:r>
              <a:rPr lang="fr-FR" sz="2000" b="1" dirty="0"/>
              <a:t>EN </a:t>
            </a:r>
            <a:r>
              <a:rPr lang="fr-FR" sz="2000" b="1" dirty="0" smtClean="0"/>
              <a:t>ŒUVRE</a:t>
            </a:r>
            <a:endParaRPr lang="fr-FR" sz="2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5" y="175221"/>
            <a:ext cx="1774090" cy="8839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708" y="3814226"/>
            <a:ext cx="3650362" cy="20516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418" y="1181208"/>
            <a:ext cx="3671203" cy="24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6705" y="2374744"/>
            <a:ext cx="3445149" cy="3930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i="1" dirty="0">
                <a:solidFill>
                  <a:schemeClr val="tx1"/>
                </a:solidFill>
              </a:rPr>
              <a:t>2, </a:t>
            </a:r>
            <a:r>
              <a:rPr lang="fr-FR" dirty="0" smtClean="0"/>
              <a:t>	</a:t>
            </a:r>
            <a:r>
              <a:rPr lang="fr-FR" sz="2000" b="1" i="1" dirty="0" smtClean="0">
                <a:solidFill>
                  <a:schemeClr val="tx1"/>
                </a:solidFill>
              </a:rPr>
              <a:t>Séances </a:t>
            </a:r>
            <a:r>
              <a:rPr lang="fr-FR" sz="2000" b="1" i="1" dirty="0">
                <a:solidFill>
                  <a:schemeClr val="tx1"/>
                </a:solidFill>
              </a:rPr>
              <a:t>de travail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700" dirty="0">
                <a:latin typeface="Calisto MT" panose="02040603050505030304" pitchFamily="18" charset="0"/>
              </a:rPr>
              <a:t>Le CNS se réunit deux fois dans l’année. Depuis </a:t>
            </a:r>
            <a:r>
              <a:rPr lang="fr-FR" sz="1700" dirty="0" smtClean="0">
                <a:latin typeface="Calisto MT" panose="02040603050505030304" pitchFamily="18" charset="0"/>
              </a:rPr>
              <a:t>novembre 2018, il ne s’est pas </a:t>
            </a:r>
            <a:r>
              <a:rPr lang="fr-FR" sz="1700" smtClean="0">
                <a:latin typeface="Calisto MT" panose="02040603050505030304" pitchFamily="18" charset="0"/>
              </a:rPr>
              <a:t>encore réuni.</a:t>
            </a:r>
            <a:endParaRPr lang="fr-FR" sz="1700" dirty="0" smtClean="0">
              <a:latin typeface="Calisto MT" panose="02040603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1700" dirty="0" smtClean="0">
                <a:latin typeface="Calisto MT" panose="02040603050505030304" pitchFamily="18" charset="0"/>
              </a:rPr>
              <a:t>La </a:t>
            </a:r>
            <a:r>
              <a:rPr lang="fr-FR" sz="1700" dirty="0">
                <a:latin typeface="Calisto MT" panose="02040603050505030304" pitchFamily="18" charset="0"/>
              </a:rPr>
              <a:t>société civile </a:t>
            </a:r>
            <a:r>
              <a:rPr lang="fr-FR" sz="1700" dirty="0" smtClean="0">
                <a:latin typeface="Calisto MT" panose="02040603050505030304" pitchFamily="18" charset="0"/>
              </a:rPr>
              <a:t>n’a donc pas pu apporter de contributions. </a:t>
            </a:r>
            <a:endParaRPr lang="fr-FR" sz="1700" dirty="0">
              <a:latin typeface="Calisto MT" panose="02040603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713" y="280601"/>
            <a:ext cx="7061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PARTICIPATION AU SEIN DES ORGANES DE </a:t>
            </a:r>
          </a:p>
          <a:p>
            <a:r>
              <a:rPr lang="fr-FR" sz="2400" b="1" dirty="0"/>
              <a:t>MISE EN ŒUVRE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5" y="159936"/>
            <a:ext cx="1774090" cy="883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4883" y="1066063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fr-FR" sz="1900" b="1" i="1" dirty="0">
                <a:solidFill>
                  <a:srgbClr val="000000"/>
                </a:solidFill>
              </a:rPr>
              <a:t>A- IMPLICATION DANS LE CONSEIL NATIONAL DE SUPERVISION (CNS)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00" y="4169695"/>
            <a:ext cx="4582510" cy="2575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1854" y="1486484"/>
            <a:ext cx="66440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latin typeface="Calisto MT" panose="02040603050505030304" pitchFamily="18" charset="0"/>
              </a:rPr>
              <a:t>B.-	IMPLICATION DANS LE COMITE DE PILOTAGE (CP)</a:t>
            </a:r>
          </a:p>
          <a:p>
            <a:r>
              <a:rPr lang="fr-FR" b="1" i="1" dirty="0">
                <a:latin typeface="Calisto MT" panose="02040603050505030304" pitchFamily="18" charset="0"/>
              </a:rPr>
              <a:t>1.	Mission du CP</a:t>
            </a:r>
          </a:p>
          <a:p>
            <a:r>
              <a:rPr lang="fr-FR" dirty="0">
                <a:latin typeface="Calisto MT" panose="02040603050505030304" pitchFamily="18" charset="0"/>
              </a:rPr>
              <a:t>L’article 11 du même décret dit, en substance, que le CP a pour mission la mise en œuvre et le suivi de l’ITIE en vue de garantir une contribution optimale des recettes générées par les ressources minérales au développement économique et à la réduction de la pauvreté</a:t>
            </a:r>
            <a:r>
              <a:rPr lang="fr-FR" dirty="0" smtClean="0">
                <a:latin typeface="Calisto MT" panose="02040603050505030304" pitchFamily="18" charset="0"/>
              </a:rPr>
              <a:t>.</a:t>
            </a:r>
          </a:p>
          <a:p>
            <a:r>
              <a:rPr lang="fr-FR" dirty="0">
                <a:latin typeface="Calisto MT" panose="02040603050505030304" pitchFamily="18" charset="0"/>
              </a:rPr>
              <a:t>Le CP est l’organe de suivi et de contrôle de la mise en œuvre du processus ITIE au </a:t>
            </a:r>
            <a:r>
              <a:rPr lang="fr-FR" dirty="0" smtClean="0">
                <a:latin typeface="Calisto MT" panose="02040603050505030304" pitchFamily="18" charset="0"/>
              </a:rPr>
              <a:t>Togo. </a:t>
            </a:r>
            <a:endParaRPr lang="fr-FR" dirty="0">
              <a:latin typeface="Calisto MT" panose="02040603050505030304" pitchFamily="18" charset="0"/>
            </a:endParaRPr>
          </a:p>
          <a:p>
            <a:endParaRPr lang="fr-FR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6038" y="1660634"/>
            <a:ext cx="6494524" cy="5013435"/>
          </a:xfrm>
        </p:spPr>
        <p:txBody>
          <a:bodyPr>
            <a:normAutofit/>
          </a:bodyPr>
          <a:lstStyle/>
          <a:p>
            <a:r>
              <a:rPr lang="fr-FR" b="1" dirty="0">
                <a:latin typeface="Calisto MT" panose="02040603050505030304" pitchFamily="18" charset="0"/>
              </a:rPr>
              <a:t>b.	Séances de travail </a:t>
            </a:r>
          </a:p>
          <a:p>
            <a:pPr algn="just"/>
            <a:r>
              <a:rPr lang="fr-FR" dirty="0">
                <a:latin typeface="Calisto MT" panose="02040603050505030304" pitchFamily="18" charset="0"/>
              </a:rPr>
              <a:t>Depuis novembre 2018, </a:t>
            </a:r>
            <a:r>
              <a:rPr lang="fr-FR" dirty="0" smtClean="0">
                <a:latin typeface="Calisto MT" panose="02040603050505030304" pitchFamily="18" charset="0"/>
              </a:rPr>
              <a:t>le CP s’est </a:t>
            </a:r>
            <a:r>
              <a:rPr lang="fr-FR" dirty="0">
                <a:latin typeface="Calisto MT" panose="02040603050505030304" pitchFamily="18" charset="0"/>
              </a:rPr>
              <a:t>réuni 3 fois en sessions ordinaires </a:t>
            </a:r>
            <a:r>
              <a:rPr lang="fr-FR" dirty="0" smtClean="0">
                <a:latin typeface="Calisto MT" panose="02040603050505030304" pitchFamily="18" charset="0"/>
              </a:rPr>
              <a:t>(21 </a:t>
            </a:r>
            <a:r>
              <a:rPr lang="fr-FR" dirty="0">
                <a:latin typeface="Calisto MT" panose="02040603050505030304" pitchFamily="18" charset="0"/>
              </a:rPr>
              <a:t>février 2019, 16 avril 2019 et 15 octobre </a:t>
            </a:r>
            <a:r>
              <a:rPr lang="fr-FR" dirty="0" smtClean="0">
                <a:latin typeface="Calisto MT" panose="02040603050505030304" pitchFamily="18" charset="0"/>
              </a:rPr>
              <a:t>2019) </a:t>
            </a:r>
            <a:r>
              <a:rPr lang="fr-FR" dirty="0">
                <a:latin typeface="Calisto MT" panose="02040603050505030304" pitchFamily="18" charset="0"/>
              </a:rPr>
              <a:t>et une fois en session </a:t>
            </a:r>
            <a:r>
              <a:rPr lang="fr-FR" dirty="0" smtClean="0">
                <a:latin typeface="Calisto MT" panose="02040603050505030304" pitchFamily="18" charset="0"/>
              </a:rPr>
              <a:t>extraordinaire (4 </a:t>
            </a:r>
            <a:r>
              <a:rPr lang="fr-FR" dirty="0">
                <a:latin typeface="Calisto MT" panose="02040603050505030304" pitchFamily="18" charset="0"/>
              </a:rPr>
              <a:t>novembre </a:t>
            </a:r>
            <a:r>
              <a:rPr lang="fr-FR" dirty="0" smtClean="0">
                <a:latin typeface="Calisto MT" panose="02040603050505030304" pitchFamily="18" charset="0"/>
              </a:rPr>
              <a:t>2019). </a:t>
            </a:r>
            <a:endParaRPr lang="fr-FR" dirty="0">
              <a:latin typeface="Calisto MT" panose="02040603050505030304" pitchFamily="18" charset="0"/>
            </a:endParaRPr>
          </a:p>
          <a:p>
            <a:pPr algn="just"/>
            <a:r>
              <a:rPr lang="fr-FR" dirty="0" smtClean="0">
                <a:latin typeface="Calisto MT" panose="02040603050505030304" pitchFamily="18" charset="0"/>
              </a:rPr>
              <a:t>3 </a:t>
            </a:r>
            <a:r>
              <a:rPr lang="fr-FR" dirty="0">
                <a:latin typeface="Calisto MT" panose="02040603050505030304" pitchFamily="18" charset="0"/>
              </a:rPr>
              <a:t>commissions de travail ont été mises en place au niveau du CP : la commission de gouvernance ; la commission de mise en œuvre, et la commission de finances. Les OSC sont membres du Comité de mise en œuvre et </a:t>
            </a:r>
            <a:r>
              <a:rPr lang="fr-FR" dirty="0" smtClean="0">
                <a:latin typeface="Calisto MT" panose="02040603050505030304" pitchFamily="18" charset="0"/>
              </a:rPr>
              <a:t>se sont réunis </a:t>
            </a:r>
            <a:r>
              <a:rPr lang="fr-FR" dirty="0">
                <a:latin typeface="Calisto MT" panose="02040603050505030304" pitchFamily="18" charset="0"/>
              </a:rPr>
              <a:t>depuis novembre 2018, </a:t>
            </a:r>
            <a:r>
              <a:rPr lang="fr-FR" b="1" dirty="0" smtClean="0">
                <a:latin typeface="Calisto MT" panose="02040603050505030304" pitchFamily="18" charset="0"/>
              </a:rPr>
              <a:t>8 fois </a:t>
            </a:r>
            <a:r>
              <a:rPr lang="fr-FR" dirty="0" smtClean="0">
                <a:latin typeface="Calisto MT" panose="02040603050505030304" pitchFamily="18" charset="0"/>
              </a:rPr>
              <a:t>(15 </a:t>
            </a:r>
            <a:r>
              <a:rPr lang="fr-FR" dirty="0">
                <a:latin typeface="Calisto MT" panose="02040603050505030304" pitchFamily="18" charset="0"/>
              </a:rPr>
              <a:t>novembre 2018, 06 décembre 2018, 27 décembre 2018, 10 janvier 2019, 24 janvier 2019, 7 février 2019, 14 février 2019, 19 février </a:t>
            </a:r>
            <a:r>
              <a:rPr lang="fr-FR" dirty="0" smtClean="0">
                <a:latin typeface="Calisto MT" panose="02040603050505030304" pitchFamily="18" charset="0"/>
              </a:rPr>
              <a:t>2019).</a:t>
            </a:r>
            <a:endParaRPr lang="fr-FR" dirty="0">
              <a:latin typeface="Calisto MT" panose="02040603050505030304" pitchFamily="18" charset="0"/>
            </a:endParaRPr>
          </a:p>
          <a:p>
            <a:pPr algn="just"/>
            <a:r>
              <a:rPr lang="fr-FR" dirty="0">
                <a:latin typeface="Calisto MT" panose="02040603050505030304" pitchFamily="18" charset="0"/>
              </a:rPr>
              <a:t>Cette commission a travaillé sur une feuille de route relative à la mise en œuvre des recommandations de la validation 2018.</a:t>
            </a:r>
          </a:p>
          <a:p>
            <a:pPr algn="just"/>
            <a:r>
              <a:rPr lang="fr-FR" dirty="0" smtClean="0">
                <a:latin typeface="Calisto MT" panose="02040603050505030304" pitchFamily="18" charset="0"/>
              </a:rPr>
              <a:t>C’est </a:t>
            </a:r>
            <a:r>
              <a:rPr lang="fr-FR" dirty="0">
                <a:latin typeface="Calisto MT" panose="02040603050505030304" pitchFamily="18" charset="0"/>
              </a:rPr>
              <a:t>au nom de sa participation aux travaux du </a:t>
            </a:r>
            <a:r>
              <a:rPr lang="fr-FR" dirty="0" smtClean="0">
                <a:latin typeface="Calisto MT" panose="02040603050505030304" pitchFamily="18" charset="0"/>
              </a:rPr>
              <a:t>CP que </a:t>
            </a:r>
            <a:r>
              <a:rPr lang="fr-FR" dirty="0">
                <a:latin typeface="Calisto MT" panose="02040603050505030304" pitchFamily="18" charset="0"/>
              </a:rPr>
              <a:t>la société civile a participé à la 8e Conférence mondiale de l'ITIE 2019, tenue les 18 et 19 juin à Paris.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8" y="107167"/>
            <a:ext cx="1774090" cy="8839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69" y="190296"/>
            <a:ext cx="6261135" cy="1012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2069" y="1202322"/>
            <a:ext cx="728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/>
              <a:t>2.-</a:t>
            </a:r>
            <a:r>
              <a:rPr lang="fr-FR" b="1" i="1" dirty="0"/>
              <a:t>	IMPLICATION DANS LE COMITE DE PILOTAGE (CP)</a:t>
            </a:r>
          </a:p>
        </p:txBody>
      </p:sp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20" y="696308"/>
            <a:ext cx="3465311" cy="327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420" y="4114800"/>
            <a:ext cx="343872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6038" y="1187617"/>
            <a:ext cx="5346823" cy="4813790"/>
          </a:xfrm>
        </p:spPr>
        <p:txBody>
          <a:bodyPr>
            <a:normAutofit/>
          </a:bodyPr>
          <a:lstStyle/>
          <a:p>
            <a:r>
              <a:rPr lang="fr-FR" dirty="0">
                <a:latin typeface="Calisto MT" panose="02040603050505030304" pitchFamily="18" charset="0"/>
              </a:rPr>
              <a:t>L</a:t>
            </a:r>
            <a:r>
              <a:rPr lang="fr-FR" dirty="0" smtClean="0">
                <a:latin typeface="Calisto MT" panose="02040603050505030304" pitchFamily="18" charset="0"/>
              </a:rPr>
              <a:t>a </a:t>
            </a:r>
            <a:r>
              <a:rPr lang="fr-FR" dirty="0">
                <a:latin typeface="Calisto MT" panose="02040603050505030304" pitchFamily="18" charset="0"/>
              </a:rPr>
              <a:t>société civile, dans un souci de redevabilité maintient le contact avec les populations et s’efforce de s’enquérir des réalités des sites miniers. </a:t>
            </a:r>
          </a:p>
          <a:p>
            <a:r>
              <a:rPr lang="fr-FR" i="1" dirty="0">
                <a:latin typeface="Calisto MT" panose="02040603050505030304" pitchFamily="18" charset="0"/>
              </a:rPr>
              <a:t>1</a:t>
            </a:r>
            <a:r>
              <a:rPr lang="fr-FR" dirty="0">
                <a:latin typeface="Calisto MT" panose="02040603050505030304" pitchFamily="18" charset="0"/>
              </a:rPr>
              <a:t>.	</a:t>
            </a:r>
            <a:r>
              <a:rPr lang="fr-FR" b="1" i="1" dirty="0">
                <a:solidFill>
                  <a:schemeClr val="tx1"/>
                </a:solidFill>
              </a:rPr>
              <a:t>DISSEMINATION DES RAPPORTS ITIE </a:t>
            </a:r>
          </a:p>
          <a:p>
            <a:r>
              <a:rPr lang="fr-FR" b="1" dirty="0" smtClean="0">
                <a:latin typeface="Calisto MT" panose="02040603050505030304" pitchFamily="18" charset="0"/>
              </a:rPr>
              <a:t>Campagne </a:t>
            </a:r>
            <a:r>
              <a:rPr lang="fr-FR" b="1" dirty="0">
                <a:latin typeface="Calisto MT" panose="02040603050505030304" pitchFamily="18" charset="0"/>
              </a:rPr>
              <a:t>de dissémination des rapports ITIE</a:t>
            </a:r>
          </a:p>
          <a:p>
            <a:r>
              <a:rPr lang="fr-FR" dirty="0">
                <a:latin typeface="Calisto MT" panose="02040603050505030304" pitchFamily="18" charset="0"/>
              </a:rPr>
              <a:t>On notera la </a:t>
            </a:r>
            <a:r>
              <a:rPr lang="fr-FR" dirty="0" smtClean="0">
                <a:latin typeface="Calisto MT" panose="02040603050505030304" pitchFamily="18" charset="0"/>
              </a:rPr>
              <a:t>participation de la société civile </a:t>
            </a:r>
            <a:r>
              <a:rPr lang="fr-FR" dirty="0">
                <a:latin typeface="Calisto MT" panose="02040603050505030304" pitchFamily="18" charset="0"/>
              </a:rPr>
              <a:t>à la campagne de dissémination des rapports ITIE-Togo 2015 et 2016 dans les chefs-lieux des régions administratives et localités minières.</a:t>
            </a:r>
          </a:p>
          <a:p>
            <a:r>
              <a:rPr lang="fr-FR" dirty="0">
                <a:latin typeface="Calisto MT" panose="02040603050505030304" pitchFamily="18" charset="0"/>
              </a:rPr>
              <a:t>-	1e phase : 20-31 mai 2019, (8 localités</a:t>
            </a:r>
            <a:r>
              <a:rPr lang="fr-FR" dirty="0" smtClean="0">
                <a:latin typeface="Calisto MT" panose="02040603050505030304" pitchFamily="18" charset="0"/>
              </a:rPr>
              <a:t>);</a:t>
            </a:r>
            <a:endParaRPr lang="fr-FR" dirty="0">
              <a:latin typeface="Calisto MT" panose="02040603050505030304" pitchFamily="18" charset="0"/>
            </a:endParaRPr>
          </a:p>
          <a:p>
            <a:r>
              <a:rPr lang="fr-FR" dirty="0">
                <a:latin typeface="Calisto MT" panose="02040603050505030304" pitchFamily="18" charset="0"/>
              </a:rPr>
              <a:t>-	2e phase du 03 au 25 juillet 2019 (10 localités</a:t>
            </a:r>
            <a:r>
              <a:rPr lang="fr-FR" dirty="0" smtClean="0">
                <a:latin typeface="Calisto MT" panose="02040603050505030304" pitchFamily="18" charset="0"/>
              </a:rPr>
              <a:t>),</a:t>
            </a:r>
            <a:endParaRPr lang="fr-FR" dirty="0">
              <a:latin typeface="Calisto MT" panose="02040603050505030304" pitchFamily="18" charset="0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7053" y="283278"/>
            <a:ext cx="4675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B.	PARTICIPATION AUX ACTIVITES DE TERRAIN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8" y="107167"/>
            <a:ext cx="1774090" cy="8839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61" y="227141"/>
            <a:ext cx="4819346" cy="32021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861" y="3594511"/>
            <a:ext cx="4819346" cy="27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0116" y="1460885"/>
            <a:ext cx="4919571" cy="5223694"/>
          </a:xfrm>
        </p:spPr>
        <p:txBody>
          <a:bodyPr>
            <a:normAutofit/>
          </a:bodyPr>
          <a:lstStyle/>
          <a:p>
            <a:r>
              <a:rPr lang="fr-FR" b="1" i="1" dirty="0">
                <a:solidFill>
                  <a:schemeClr val="tx1"/>
                </a:solidFill>
              </a:rPr>
              <a:t>2.	SUIVI DES ACTIVITES MINIERES</a:t>
            </a:r>
          </a:p>
          <a:p>
            <a:endParaRPr lang="fr-FR" sz="200" b="1" i="1" dirty="0">
              <a:solidFill>
                <a:schemeClr val="tx1"/>
              </a:solidFill>
            </a:endParaRPr>
          </a:p>
          <a:p>
            <a:pPr algn="just"/>
            <a:r>
              <a:rPr lang="fr-FR" dirty="0"/>
              <a:t>-	</a:t>
            </a:r>
            <a:r>
              <a:rPr lang="fr-FR" dirty="0">
                <a:latin typeface="Calisto MT" panose="02040603050505030304" pitchFamily="18" charset="0"/>
              </a:rPr>
              <a:t>Des organisations de la société civile se sont rendues sur les sites miniers pour </a:t>
            </a:r>
            <a:r>
              <a:rPr lang="fr-FR" dirty="0" smtClean="0">
                <a:latin typeface="Calisto MT" panose="02040603050505030304" pitchFamily="18" charset="0"/>
              </a:rPr>
              <a:t>apprécier </a:t>
            </a:r>
            <a:r>
              <a:rPr lang="fr-FR" dirty="0">
                <a:latin typeface="Calisto MT" panose="02040603050505030304" pitchFamily="18" charset="0"/>
              </a:rPr>
              <a:t>les conditions d’exploitation des ressources en </a:t>
            </a:r>
            <a:r>
              <a:rPr lang="fr-FR" dirty="0" smtClean="0">
                <a:latin typeface="Calisto MT" panose="02040603050505030304" pitchFamily="18" charset="0"/>
              </a:rPr>
              <a:t>participant </a:t>
            </a:r>
            <a:r>
              <a:rPr lang="fr-FR" dirty="0">
                <a:latin typeface="Calisto MT" panose="02040603050505030304" pitchFamily="18" charset="0"/>
              </a:rPr>
              <a:t>aux Etudes d’Impacts Environnemental et social (EIES) ;	 </a:t>
            </a:r>
          </a:p>
          <a:p>
            <a:pPr algn="just"/>
            <a:r>
              <a:rPr lang="fr-FR" dirty="0">
                <a:latin typeface="Calisto MT" panose="02040603050505030304" pitchFamily="18" charset="0"/>
              </a:rPr>
              <a:t>-	D’autres ont organisé des tournées d’explication aux populations des conditions de délocalisation/réinstallation et de protection des droits des riverains, des nouvelles normes ITIE 2019, etc. : 21 septembre 2019 à </a:t>
            </a:r>
            <a:r>
              <a:rPr lang="fr-FR" dirty="0" err="1">
                <a:latin typeface="Calisto MT" panose="02040603050505030304" pitchFamily="18" charset="0"/>
              </a:rPr>
              <a:t>Sagonou</a:t>
            </a:r>
            <a:r>
              <a:rPr lang="fr-FR" dirty="0">
                <a:latin typeface="Calisto MT" panose="02040603050505030304" pitchFamily="18" charset="0"/>
              </a:rPr>
              <a:t> par ASIPTO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84" y="475346"/>
            <a:ext cx="4737003" cy="8413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0" y="138697"/>
            <a:ext cx="1774090" cy="8839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723" y="1768929"/>
            <a:ext cx="4836366" cy="36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408</Words>
  <Application>Microsoft Office PowerPoint</Application>
  <PresentationFormat>Grand écran</PresentationFormat>
  <Paragraphs>81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Calisto MT</vt:lpstr>
      <vt:lpstr>Gill Sans MT</vt:lpstr>
      <vt:lpstr>Wingdings</vt:lpstr>
      <vt:lpstr>Parcel</vt:lpstr>
      <vt:lpstr>PARTICIPATION DE LA SOCIETE CIVILE TOGOLAISE AUX ACTIVITES MINIERES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d’ensemble de la réunion de la Guinée sur le RDIE</dc:title>
  <dc:creator>LUCA</dc:creator>
  <cp:lastModifiedBy>LUCA</cp:lastModifiedBy>
  <cp:revision>75</cp:revision>
  <dcterms:created xsi:type="dcterms:W3CDTF">2019-10-03T04:49:30Z</dcterms:created>
  <dcterms:modified xsi:type="dcterms:W3CDTF">2019-11-28T17:52:53Z</dcterms:modified>
</cp:coreProperties>
</file>